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0" r:id="rId4"/>
    <p:sldId id="269" r:id="rId5"/>
    <p:sldId id="287" r:id="rId6"/>
    <p:sldId id="278" r:id="rId7"/>
    <p:sldId id="292" r:id="rId8"/>
    <p:sldId id="295" r:id="rId9"/>
    <p:sldId id="296" r:id="rId10"/>
    <p:sldId id="289" r:id="rId11"/>
    <p:sldId id="290" r:id="rId12"/>
    <p:sldId id="293" r:id="rId13"/>
    <p:sldId id="297" r:id="rId14"/>
    <p:sldId id="306" r:id="rId15"/>
    <p:sldId id="298" r:id="rId16"/>
    <p:sldId id="302" r:id="rId17"/>
    <p:sldId id="301" r:id="rId18"/>
    <p:sldId id="300" r:id="rId19"/>
    <p:sldId id="299" r:id="rId20"/>
    <p:sldId id="304" r:id="rId21"/>
    <p:sldId id="305" r:id="rId22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91" autoAdjust="0"/>
    <p:restoredTop sz="95407" autoAdjust="0"/>
  </p:normalViewPr>
  <p:slideViewPr>
    <p:cSldViewPr>
      <p:cViewPr varScale="1">
        <p:scale>
          <a:sx n="114" d="100"/>
          <a:sy n="114" d="100"/>
        </p:scale>
        <p:origin x="102" y="-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372685-9FFB-4A8F-80A9-EEA9F19B8C0B}" type="datetimeFigureOut">
              <a:rPr lang="en-IN" smtClean="0"/>
              <a:t>10-06-2023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8E94E-8643-4BBA-BA86-FC39A126751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7259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8E94E-8643-4BBA-BA86-FC39A1267517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2229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083167" y="1972382"/>
            <a:ext cx="4977665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583213" y="4754014"/>
            <a:ext cx="1237592" cy="296342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4573190" y="0"/>
            <a:ext cx="4571365" cy="2571750"/>
          </a:xfrm>
          <a:custGeom>
            <a:avLst/>
            <a:gdLst/>
            <a:ahLst/>
            <a:cxnLst/>
            <a:rect l="l" t="t" r="r" b="b"/>
            <a:pathLst>
              <a:path w="4571365" h="2571750">
                <a:moveTo>
                  <a:pt x="4570808" y="2571749"/>
                </a:moveTo>
                <a:lnTo>
                  <a:pt x="0" y="2571749"/>
                </a:lnTo>
                <a:lnTo>
                  <a:pt x="0" y="0"/>
                </a:lnTo>
                <a:lnTo>
                  <a:pt x="4570808" y="0"/>
                </a:lnTo>
                <a:lnTo>
                  <a:pt x="4570808" y="2571749"/>
                </a:lnTo>
                <a:close/>
              </a:path>
            </a:pathLst>
          </a:custGeom>
          <a:solidFill>
            <a:srgbClr val="A4D7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190" y="0"/>
            <a:ext cx="4571365" cy="2571750"/>
          </a:xfrm>
          <a:custGeom>
            <a:avLst/>
            <a:gdLst/>
            <a:ahLst/>
            <a:cxnLst/>
            <a:rect l="l" t="t" r="r" b="b"/>
            <a:pathLst>
              <a:path w="4571365" h="2571750">
                <a:moveTo>
                  <a:pt x="4570808" y="2571749"/>
                </a:moveTo>
                <a:lnTo>
                  <a:pt x="0" y="2571749"/>
                </a:lnTo>
                <a:lnTo>
                  <a:pt x="0" y="0"/>
                </a:lnTo>
                <a:lnTo>
                  <a:pt x="4570808" y="0"/>
                </a:lnTo>
                <a:lnTo>
                  <a:pt x="4570808" y="2571749"/>
                </a:lnTo>
                <a:close/>
              </a:path>
            </a:pathLst>
          </a:custGeom>
          <a:solidFill>
            <a:srgbClr val="00B0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4573190" y="2571750"/>
            <a:ext cx="4571365" cy="2571750"/>
          </a:xfrm>
          <a:custGeom>
            <a:avLst/>
            <a:gdLst/>
            <a:ahLst/>
            <a:cxnLst/>
            <a:rect l="l" t="t" r="r" b="b"/>
            <a:pathLst>
              <a:path w="4571365" h="2571750">
                <a:moveTo>
                  <a:pt x="4570808" y="2571749"/>
                </a:moveTo>
                <a:lnTo>
                  <a:pt x="0" y="2571749"/>
                </a:lnTo>
                <a:lnTo>
                  <a:pt x="0" y="0"/>
                </a:lnTo>
                <a:lnTo>
                  <a:pt x="4570808" y="0"/>
                </a:lnTo>
                <a:lnTo>
                  <a:pt x="4570808" y="2571749"/>
                </a:lnTo>
                <a:close/>
              </a:path>
            </a:pathLst>
          </a:custGeom>
          <a:solidFill>
            <a:srgbClr val="7F7F7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2381" y="2571750"/>
            <a:ext cx="4571365" cy="2571750"/>
          </a:xfrm>
          <a:custGeom>
            <a:avLst/>
            <a:gdLst/>
            <a:ahLst/>
            <a:cxnLst/>
            <a:rect l="l" t="t" r="r" b="b"/>
            <a:pathLst>
              <a:path w="4571365" h="2571750">
                <a:moveTo>
                  <a:pt x="4570808" y="2571749"/>
                </a:moveTo>
                <a:lnTo>
                  <a:pt x="0" y="2571749"/>
                </a:lnTo>
                <a:lnTo>
                  <a:pt x="0" y="0"/>
                </a:lnTo>
                <a:lnTo>
                  <a:pt x="4570808" y="0"/>
                </a:lnTo>
                <a:lnTo>
                  <a:pt x="4570808" y="2571749"/>
                </a:lnTo>
                <a:close/>
              </a:path>
            </a:pathLst>
          </a:custGeom>
          <a:solidFill>
            <a:srgbClr val="FF730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4019549" y="1771650"/>
            <a:ext cx="1430020" cy="1333500"/>
          </a:xfrm>
          <a:custGeom>
            <a:avLst/>
            <a:gdLst/>
            <a:ahLst/>
            <a:cxnLst/>
            <a:rect l="l" t="t" r="r" b="b"/>
            <a:pathLst>
              <a:path w="1430020" h="1333500">
                <a:moveTo>
                  <a:pt x="714749" y="1333499"/>
                </a:moveTo>
                <a:lnTo>
                  <a:pt x="665813" y="1331961"/>
                </a:lnTo>
                <a:lnTo>
                  <a:pt x="617762" y="1327413"/>
                </a:lnTo>
                <a:lnTo>
                  <a:pt x="570702" y="1319954"/>
                </a:lnTo>
                <a:lnTo>
                  <a:pt x="524741" y="1309683"/>
                </a:lnTo>
                <a:lnTo>
                  <a:pt x="479983" y="1296699"/>
                </a:lnTo>
                <a:lnTo>
                  <a:pt x="436536" y="1281103"/>
                </a:lnTo>
                <a:lnTo>
                  <a:pt x="394507" y="1262993"/>
                </a:lnTo>
                <a:lnTo>
                  <a:pt x="354001" y="1242469"/>
                </a:lnTo>
                <a:lnTo>
                  <a:pt x="315126" y="1219629"/>
                </a:lnTo>
                <a:lnTo>
                  <a:pt x="277987" y="1194574"/>
                </a:lnTo>
                <a:lnTo>
                  <a:pt x="242691" y="1167402"/>
                </a:lnTo>
                <a:lnTo>
                  <a:pt x="209345" y="1138213"/>
                </a:lnTo>
                <a:lnTo>
                  <a:pt x="178054" y="1107106"/>
                </a:lnTo>
                <a:lnTo>
                  <a:pt x="148927" y="1074181"/>
                </a:lnTo>
                <a:lnTo>
                  <a:pt x="122068" y="1039536"/>
                </a:lnTo>
                <a:lnTo>
                  <a:pt x="97584" y="1003271"/>
                </a:lnTo>
                <a:lnTo>
                  <a:pt x="75582" y="965486"/>
                </a:lnTo>
                <a:lnTo>
                  <a:pt x="56168" y="926279"/>
                </a:lnTo>
                <a:lnTo>
                  <a:pt x="39449" y="885750"/>
                </a:lnTo>
                <a:lnTo>
                  <a:pt x="25531" y="843998"/>
                </a:lnTo>
                <a:lnTo>
                  <a:pt x="14521" y="801123"/>
                </a:lnTo>
                <a:lnTo>
                  <a:pt x="6524" y="757224"/>
                </a:lnTo>
                <a:lnTo>
                  <a:pt x="1648" y="712399"/>
                </a:lnTo>
                <a:lnTo>
                  <a:pt x="0" y="666749"/>
                </a:lnTo>
                <a:lnTo>
                  <a:pt x="1648" y="621100"/>
                </a:lnTo>
                <a:lnTo>
                  <a:pt x="6524" y="576275"/>
                </a:lnTo>
                <a:lnTo>
                  <a:pt x="14521" y="532376"/>
                </a:lnTo>
                <a:lnTo>
                  <a:pt x="25531" y="489501"/>
                </a:lnTo>
                <a:lnTo>
                  <a:pt x="39449" y="447749"/>
                </a:lnTo>
                <a:lnTo>
                  <a:pt x="56168" y="407220"/>
                </a:lnTo>
                <a:lnTo>
                  <a:pt x="75582" y="368013"/>
                </a:lnTo>
                <a:lnTo>
                  <a:pt x="97584" y="330228"/>
                </a:lnTo>
                <a:lnTo>
                  <a:pt x="122068" y="293963"/>
                </a:lnTo>
                <a:lnTo>
                  <a:pt x="148927" y="259318"/>
                </a:lnTo>
                <a:lnTo>
                  <a:pt x="178054" y="226393"/>
                </a:lnTo>
                <a:lnTo>
                  <a:pt x="209345" y="195286"/>
                </a:lnTo>
                <a:lnTo>
                  <a:pt x="242691" y="166097"/>
                </a:lnTo>
                <a:lnTo>
                  <a:pt x="277987" y="138925"/>
                </a:lnTo>
                <a:lnTo>
                  <a:pt x="315126" y="113870"/>
                </a:lnTo>
                <a:lnTo>
                  <a:pt x="354001" y="91030"/>
                </a:lnTo>
                <a:lnTo>
                  <a:pt x="394507" y="70506"/>
                </a:lnTo>
                <a:lnTo>
                  <a:pt x="436536" y="52396"/>
                </a:lnTo>
                <a:lnTo>
                  <a:pt x="479983" y="36800"/>
                </a:lnTo>
                <a:lnTo>
                  <a:pt x="524741" y="23816"/>
                </a:lnTo>
                <a:lnTo>
                  <a:pt x="570702" y="13545"/>
                </a:lnTo>
                <a:lnTo>
                  <a:pt x="617762" y="6086"/>
                </a:lnTo>
                <a:lnTo>
                  <a:pt x="665813" y="1538"/>
                </a:lnTo>
                <a:lnTo>
                  <a:pt x="714749" y="0"/>
                </a:lnTo>
                <a:lnTo>
                  <a:pt x="763686" y="1538"/>
                </a:lnTo>
                <a:lnTo>
                  <a:pt x="811737" y="6086"/>
                </a:lnTo>
                <a:lnTo>
                  <a:pt x="858797" y="13545"/>
                </a:lnTo>
                <a:lnTo>
                  <a:pt x="904758" y="23816"/>
                </a:lnTo>
                <a:lnTo>
                  <a:pt x="949516" y="36800"/>
                </a:lnTo>
                <a:lnTo>
                  <a:pt x="992963" y="52396"/>
                </a:lnTo>
                <a:lnTo>
                  <a:pt x="1034992" y="70506"/>
                </a:lnTo>
                <a:lnTo>
                  <a:pt x="1075498" y="91030"/>
                </a:lnTo>
                <a:lnTo>
                  <a:pt x="1114373" y="113870"/>
                </a:lnTo>
                <a:lnTo>
                  <a:pt x="1151512" y="138925"/>
                </a:lnTo>
                <a:lnTo>
                  <a:pt x="1186808" y="166097"/>
                </a:lnTo>
                <a:lnTo>
                  <a:pt x="1220154" y="195286"/>
                </a:lnTo>
                <a:lnTo>
                  <a:pt x="1251444" y="226393"/>
                </a:lnTo>
                <a:lnTo>
                  <a:pt x="1280572" y="259318"/>
                </a:lnTo>
                <a:lnTo>
                  <a:pt x="1307431" y="293963"/>
                </a:lnTo>
                <a:lnTo>
                  <a:pt x="1331915" y="330228"/>
                </a:lnTo>
                <a:lnTo>
                  <a:pt x="1353917" y="368013"/>
                </a:lnTo>
                <a:lnTo>
                  <a:pt x="1373331" y="407220"/>
                </a:lnTo>
                <a:lnTo>
                  <a:pt x="1390050" y="447749"/>
                </a:lnTo>
                <a:lnTo>
                  <a:pt x="1403968" y="489501"/>
                </a:lnTo>
                <a:lnTo>
                  <a:pt x="1414978" y="532376"/>
                </a:lnTo>
                <a:lnTo>
                  <a:pt x="1422975" y="576275"/>
                </a:lnTo>
                <a:lnTo>
                  <a:pt x="1427851" y="621100"/>
                </a:lnTo>
                <a:lnTo>
                  <a:pt x="1429499" y="666749"/>
                </a:lnTo>
                <a:lnTo>
                  <a:pt x="1427851" y="712399"/>
                </a:lnTo>
                <a:lnTo>
                  <a:pt x="1422975" y="757224"/>
                </a:lnTo>
                <a:lnTo>
                  <a:pt x="1414978" y="801123"/>
                </a:lnTo>
                <a:lnTo>
                  <a:pt x="1403968" y="843998"/>
                </a:lnTo>
                <a:lnTo>
                  <a:pt x="1390050" y="885750"/>
                </a:lnTo>
                <a:lnTo>
                  <a:pt x="1373331" y="926279"/>
                </a:lnTo>
                <a:lnTo>
                  <a:pt x="1353917" y="965486"/>
                </a:lnTo>
                <a:lnTo>
                  <a:pt x="1331915" y="1003271"/>
                </a:lnTo>
                <a:lnTo>
                  <a:pt x="1307431" y="1039536"/>
                </a:lnTo>
                <a:lnTo>
                  <a:pt x="1280572" y="1074181"/>
                </a:lnTo>
                <a:lnTo>
                  <a:pt x="1251444" y="1107106"/>
                </a:lnTo>
                <a:lnTo>
                  <a:pt x="1220154" y="1138213"/>
                </a:lnTo>
                <a:lnTo>
                  <a:pt x="1186808" y="1167402"/>
                </a:lnTo>
                <a:lnTo>
                  <a:pt x="1151512" y="1194574"/>
                </a:lnTo>
                <a:lnTo>
                  <a:pt x="1114373" y="1219629"/>
                </a:lnTo>
                <a:lnTo>
                  <a:pt x="1075498" y="1242469"/>
                </a:lnTo>
                <a:lnTo>
                  <a:pt x="1034992" y="1262993"/>
                </a:lnTo>
                <a:lnTo>
                  <a:pt x="992963" y="1281103"/>
                </a:lnTo>
                <a:lnTo>
                  <a:pt x="949516" y="1296699"/>
                </a:lnTo>
                <a:lnTo>
                  <a:pt x="904758" y="1309683"/>
                </a:lnTo>
                <a:lnTo>
                  <a:pt x="858797" y="1319954"/>
                </a:lnTo>
                <a:lnTo>
                  <a:pt x="811737" y="1327413"/>
                </a:lnTo>
                <a:lnTo>
                  <a:pt x="763686" y="1331961"/>
                </a:lnTo>
                <a:lnTo>
                  <a:pt x="714749" y="13334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4019549" y="1771650"/>
            <a:ext cx="1430020" cy="1333500"/>
          </a:xfrm>
          <a:custGeom>
            <a:avLst/>
            <a:gdLst/>
            <a:ahLst/>
            <a:cxnLst/>
            <a:rect l="l" t="t" r="r" b="b"/>
            <a:pathLst>
              <a:path w="1430020" h="1333500">
                <a:moveTo>
                  <a:pt x="0" y="666749"/>
                </a:moveTo>
                <a:lnTo>
                  <a:pt x="1648" y="621100"/>
                </a:lnTo>
                <a:lnTo>
                  <a:pt x="6524" y="576275"/>
                </a:lnTo>
                <a:lnTo>
                  <a:pt x="14521" y="532376"/>
                </a:lnTo>
                <a:lnTo>
                  <a:pt x="25531" y="489501"/>
                </a:lnTo>
                <a:lnTo>
                  <a:pt x="39449" y="447749"/>
                </a:lnTo>
                <a:lnTo>
                  <a:pt x="56168" y="407220"/>
                </a:lnTo>
                <a:lnTo>
                  <a:pt x="75582" y="368013"/>
                </a:lnTo>
                <a:lnTo>
                  <a:pt x="97584" y="330228"/>
                </a:lnTo>
                <a:lnTo>
                  <a:pt x="122068" y="293963"/>
                </a:lnTo>
                <a:lnTo>
                  <a:pt x="148927" y="259318"/>
                </a:lnTo>
                <a:lnTo>
                  <a:pt x="178054" y="226393"/>
                </a:lnTo>
                <a:lnTo>
                  <a:pt x="209345" y="195286"/>
                </a:lnTo>
                <a:lnTo>
                  <a:pt x="242691" y="166097"/>
                </a:lnTo>
                <a:lnTo>
                  <a:pt x="277987" y="138925"/>
                </a:lnTo>
                <a:lnTo>
                  <a:pt x="315126" y="113870"/>
                </a:lnTo>
                <a:lnTo>
                  <a:pt x="354001" y="91030"/>
                </a:lnTo>
                <a:lnTo>
                  <a:pt x="394507" y="70506"/>
                </a:lnTo>
                <a:lnTo>
                  <a:pt x="436536" y="52396"/>
                </a:lnTo>
                <a:lnTo>
                  <a:pt x="479983" y="36800"/>
                </a:lnTo>
                <a:lnTo>
                  <a:pt x="524741" y="23816"/>
                </a:lnTo>
                <a:lnTo>
                  <a:pt x="570702" y="13545"/>
                </a:lnTo>
                <a:lnTo>
                  <a:pt x="617762" y="6086"/>
                </a:lnTo>
                <a:lnTo>
                  <a:pt x="665813" y="1538"/>
                </a:lnTo>
                <a:lnTo>
                  <a:pt x="714749" y="0"/>
                </a:lnTo>
                <a:lnTo>
                  <a:pt x="763686" y="1538"/>
                </a:lnTo>
                <a:lnTo>
                  <a:pt x="811737" y="6086"/>
                </a:lnTo>
                <a:lnTo>
                  <a:pt x="858797" y="13545"/>
                </a:lnTo>
                <a:lnTo>
                  <a:pt x="904758" y="23816"/>
                </a:lnTo>
                <a:lnTo>
                  <a:pt x="949516" y="36800"/>
                </a:lnTo>
                <a:lnTo>
                  <a:pt x="992963" y="52396"/>
                </a:lnTo>
                <a:lnTo>
                  <a:pt x="1034992" y="70506"/>
                </a:lnTo>
                <a:lnTo>
                  <a:pt x="1075498" y="91030"/>
                </a:lnTo>
                <a:lnTo>
                  <a:pt x="1114373" y="113870"/>
                </a:lnTo>
                <a:lnTo>
                  <a:pt x="1151512" y="138925"/>
                </a:lnTo>
                <a:lnTo>
                  <a:pt x="1186808" y="166097"/>
                </a:lnTo>
                <a:lnTo>
                  <a:pt x="1220154" y="195286"/>
                </a:lnTo>
                <a:lnTo>
                  <a:pt x="1251444" y="226393"/>
                </a:lnTo>
                <a:lnTo>
                  <a:pt x="1280572" y="259318"/>
                </a:lnTo>
                <a:lnTo>
                  <a:pt x="1307431" y="293963"/>
                </a:lnTo>
                <a:lnTo>
                  <a:pt x="1331915" y="330228"/>
                </a:lnTo>
                <a:lnTo>
                  <a:pt x="1353917" y="368013"/>
                </a:lnTo>
                <a:lnTo>
                  <a:pt x="1373331" y="407220"/>
                </a:lnTo>
                <a:lnTo>
                  <a:pt x="1390050" y="447749"/>
                </a:lnTo>
                <a:lnTo>
                  <a:pt x="1403968" y="489501"/>
                </a:lnTo>
                <a:lnTo>
                  <a:pt x="1414978" y="532376"/>
                </a:lnTo>
                <a:lnTo>
                  <a:pt x="1422975" y="576275"/>
                </a:lnTo>
                <a:lnTo>
                  <a:pt x="1427851" y="621100"/>
                </a:lnTo>
                <a:lnTo>
                  <a:pt x="1429499" y="666749"/>
                </a:lnTo>
                <a:lnTo>
                  <a:pt x="1427851" y="712399"/>
                </a:lnTo>
                <a:lnTo>
                  <a:pt x="1422975" y="757224"/>
                </a:lnTo>
                <a:lnTo>
                  <a:pt x="1414978" y="801123"/>
                </a:lnTo>
                <a:lnTo>
                  <a:pt x="1403968" y="843998"/>
                </a:lnTo>
                <a:lnTo>
                  <a:pt x="1390050" y="885750"/>
                </a:lnTo>
                <a:lnTo>
                  <a:pt x="1373331" y="926279"/>
                </a:lnTo>
                <a:lnTo>
                  <a:pt x="1353917" y="965486"/>
                </a:lnTo>
                <a:lnTo>
                  <a:pt x="1331915" y="1003271"/>
                </a:lnTo>
                <a:lnTo>
                  <a:pt x="1307431" y="1039536"/>
                </a:lnTo>
                <a:lnTo>
                  <a:pt x="1280572" y="1074181"/>
                </a:lnTo>
                <a:lnTo>
                  <a:pt x="1251444" y="1107106"/>
                </a:lnTo>
                <a:lnTo>
                  <a:pt x="1220154" y="1138213"/>
                </a:lnTo>
                <a:lnTo>
                  <a:pt x="1186808" y="1167402"/>
                </a:lnTo>
                <a:lnTo>
                  <a:pt x="1151512" y="1194574"/>
                </a:lnTo>
                <a:lnTo>
                  <a:pt x="1114373" y="1219629"/>
                </a:lnTo>
                <a:lnTo>
                  <a:pt x="1075498" y="1242469"/>
                </a:lnTo>
                <a:lnTo>
                  <a:pt x="1034992" y="1262993"/>
                </a:lnTo>
                <a:lnTo>
                  <a:pt x="992963" y="1281103"/>
                </a:lnTo>
                <a:lnTo>
                  <a:pt x="949516" y="1296699"/>
                </a:lnTo>
                <a:lnTo>
                  <a:pt x="904758" y="1309683"/>
                </a:lnTo>
                <a:lnTo>
                  <a:pt x="858797" y="1319954"/>
                </a:lnTo>
                <a:lnTo>
                  <a:pt x="811737" y="1327413"/>
                </a:lnTo>
                <a:lnTo>
                  <a:pt x="763686" y="1331961"/>
                </a:lnTo>
                <a:lnTo>
                  <a:pt x="714749" y="1333499"/>
                </a:lnTo>
                <a:lnTo>
                  <a:pt x="665813" y="1331961"/>
                </a:lnTo>
                <a:lnTo>
                  <a:pt x="617762" y="1327413"/>
                </a:lnTo>
                <a:lnTo>
                  <a:pt x="570702" y="1319954"/>
                </a:lnTo>
                <a:lnTo>
                  <a:pt x="524741" y="1309683"/>
                </a:lnTo>
                <a:lnTo>
                  <a:pt x="479983" y="1296699"/>
                </a:lnTo>
                <a:lnTo>
                  <a:pt x="436536" y="1281103"/>
                </a:lnTo>
                <a:lnTo>
                  <a:pt x="394507" y="1262993"/>
                </a:lnTo>
                <a:lnTo>
                  <a:pt x="354001" y="1242469"/>
                </a:lnTo>
                <a:lnTo>
                  <a:pt x="315126" y="1219629"/>
                </a:lnTo>
                <a:lnTo>
                  <a:pt x="277987" y="1194574"/>
                </a:lnTo>
                <a:lnTo>
                  <a:pt x="242691" y="1167402"/>
                </a:lnTo>
                <a:lnTo>
                  <a:pt x="209345" y="1138213"/>
                </a:lnTo>
                <a:lnTo>
                  <a:pt x="178054" y="1107106"/>
                </a:lnTo>
                <a:lnTo>
                  <a:pt x="148927" y="1074181"/>
                </a:lnTo>
                <a:lnTo>
                  <a:pt x="122068" y="1039536"/>
                </a:lnTo>
                <a:lnTo>
                  <a:pt x="97584" y="1003271"/>
                </a:lnTo>
                <a:lnTo>
                  <a:pt x="75582" y="965486"/>
                </a:lnTo>
                <a:lnTo>
                  <a:pt x="56168" y="926279"/>
                </a:lnTo>
                <a:lnTo>
                  <a:pt x="39449" y="885750"/>
                </a:lnTo>
                <a:lnTo>
                  <a:pt x="25531" y="843998"/>
                </a:lnTo>
                <a:lnTo>
                  <a:pt x="14521" y="801123"/>
                </a:lnTo>
                <a:lnTo>
                  <a:pt x="6524" y="757224"/>
                </a:lnTo>
                <a:lnTo>
                  <a:pt x="1648" y="712399"/>
                </a:lnTo>
                <a:lnTo>
                  <a:pt x="0" y="666749"/>
                </a:lnTo>
                <a:close/>
              </a:path>
            </a:pathLst>
          </a:custGeom>
          <a:ln w="253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3" name="bg 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56072" y="1946171"/>
            <a:ext cx="1096172" cy="102255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583214" y="4754014"/>
            <a:ext cx="1237592" cy="29634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3025" y="80005"/>
            <a:ext cx="903605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65340" y="822197"/>
            <a:ext cx="8213318" cy="35140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65084" y="2651180"/>
            <a:ext cx="1710689" cy="171450"/>
          </a:xfrm>
          <a:custGeom>
            <a:avLst/>
            <a:gdLst/>
            <a:ahLst/>
            <a:cxnLst/>
            <a:rect l="l" t="t" r="r" b="b"/>
            <a:pathLst>
              <a:path w="1710689" h="171450">
                <a:moveTo>
                  <a:pt x="1710557" y="171449"/>
                </a:moveTo>
                <a:lnTo>
                  <a:pt x="0" y="171449"/>
                </a:lnTo>
                <a:lnTo>
                  <a:pt x="0" y="0"/>
                </a:lnTo>
                <a:lnTo>
                  <a:pt x="1710557" y="0"/>
                </a:lnTo>
                <a:lnTo>
                  <a:pt x="1710557" y="171449"/>
                </a:lnTo>
                <a:close/>
              </a:path>
            </a:pathLst>
          </a:custGeom>
          <a:solidFill>
            <a:srgbClr val="70AD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-76200" y="2952750"/>
            <a:ext cx="5108576" cy="1833194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847090">
              <a:lnSpc>
                <a:spcPct val="100000"/>
              </a:lnSpc>
              <a:spcBef>
                <a:spcPts val="535"/>
              </a:spcBef>
            </a:pPr>
            <a:r>
              <a:rPr lang="en-IN" sz="2400" spc="10" dirty="0">
                <a:latin typeface="Roboto"/>
                <a:cs typeface="Roboto"/>
              </a:rPr>
              <a:t>UX/UI &amp; PRODUCT DESIGN</a:t>
            </a:r>
            <a:endParaRPr lang="en-IN" sz="2400" spc="1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47090">
              <a:lnSpc>
                <a:spcPct val="100000"/>
              </a:lnSpc>
              <a:spcBef>
                <a:spcPts val="535"/>
              </a:spcBef>
            </a:pPr>
            <a:r>
              <a:rPr lang="en-IN" sz="2400" spc="-10" dirty="0">
                <a:latin typeface="Roboto"/>
                <a:cs typeface="Roboto"/>
              </a:rPr>
              <a:t>ICPM</a:t>
            </a:r>
            <a:r>
              <a:rPr lang="en-IN" sz="2400" spc="-15" dirty="0">
                <a:latin typeface="Roboto"/>
                <a:cs typeface="Roboto"/>
              </a:rPr>
              <a:t> </a:t>
            </a:r>
            <a:r>
              <a:rPr lang="en-IN" sz="2400" spc="-65" dirty="0">
                <a:latin typeface="Roboto"/>
                <a:cs typeface="Roboto"/>
              </a:rPr>
              <a:t>–</a:t>
            </a:r>
            <a:r>
              <a:rPr lang="en-IN" sz="2400" spc="10" dirty="0">
                <a:latin typeface="Roboto"/>
                <a:cs typeface="Roboto"/>
              </a:rPr>
              <a:t> </a:t>
            </a:r>
            <a:r>
              <a:rPr lang="en-IN" sz="2400" spc="10" dirty="0">
                <a:latin typeface="Poppins" panose="00000500000000000000" pitchFamily="2" charset="0"/>
                <a:cs typeface="Poppins" panose="00000500000000000000" pitchFamily="2" charset="0"/>
              </a:rPr>
              <a:t>FUXI401 ASSIGNMENT</a:t>
            </a:r>
          </a:p>
          <a:p>
            <a:pPr marL="847090">
              <a:lnSpc>
                <a:spcPct val="100000"/>
              </a:lnSpc>
              <a:spcBef>
                <a:spcPts val="535"/>
              </a:spcBef>
            </a:pPr>
            <a:endParaRPr sz="2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47090">
              <a:lnSpc>
                <a:spcPct val="100000"/>
              </a:lnSpc>
              <a:spcBef>
                <a:spcPts val="434"/>
              </a:spcBef>
            </a:pPr>
            <a:endParaRPr sz="1550" dirty="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550" dirty="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29749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 Flow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B9F138F-5EBF-FC63-6A31-E2D31EB1B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459412"/>
            <a:ext cx="8382000" cy="4602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789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228600" y="2114550"/>
            <a:ext cx="3989753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4400" spc="-340" dirty="0">
                <a:solidFill>
                  <a:srgbClr val="70AD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Wire Framing</a:t>
            </a:r>
            <a:endParaRPr sz="4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28" name="Picture 4" descr="Beginner's Guide to Wireframing for Website Design">
            <a:extLst>
              <a:ext uri="{FF2B5EF4-FFF2-40B4-BE49-F238E27FC236}">
                <a16:creationId xmlns:a16="http://schemas.microsoft.com/office/drawing/2014/main" id="{3EA8DE23-9DCB-0985-51E5-FA081F3D6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072316"/>
            <a:ext cx="5181600" cy="2998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112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42703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Wire frame – Sign in / Register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F4051A-B675-A487-5A38-E0488DCA9D81}"/>
              </a:ext>
            </a:extLst>
          </p:cNvPr>
          <p:cNvSpPr txBox="1"/>
          <p:nvPr/>
        </p:nvSpPr>
        <p:spPr>
          <a:xfrm>
            <a:off x="2209088" y="2383345"/>
            <a:ext cx="4623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8D33ED-C10E-7AA5-A930-2FBC77FD0907}"/>
              </a:ext>
            </a:extLst>
          </p:cNvPr>
          <p:cNvSpPr txBox="1"/>
          <p:nvPr/>
        </p:nvSpPr>
        <p:spPr>
          <a:xfrm>
            <a:off x="2209088" y="2383345"/>
            <a:ext cx="4623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1559C5-7474-B51E-D304-8A595AA1B82B}"/>
              </a:ext>
            </a:extLst>
          </p:cNvPr>
          <p:cNvSpPr txBox="1"/>
          <p:nvPr/>
        </p:nvSpPr>
        <p:spPr>
          <a:xfrm>
            <a:off x="124626" y="742950"/>
            <a:ext cx="2084462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Sign in / Register page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Email Verification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Input fields - Use credentials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Buttons – Sign in, Register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A. Company name &amp; Logo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73A4C6-94D0-F3E8-4985-CE8366393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476837"/>
            <a:ext cx="6248400" cy="422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977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29749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Wireframe – My Profile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DEBC96-DFB5-C347-1B57-747A05257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1" y="459413"/>
            <a:ext cx="6248400" cy="42459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92B141-99C8-FB1D-7F46-0874E9283074}"/>
              </a:ext>
            </a:extLst>
          </p:cNvPr>
          <p:cNvSpPr txBox="1"/>
          <p:nvPr/>
        </p:nvSpPr>
        <p:spPr>
          <a:xfrm>
            <a:off x="152400" y="742951"/>
            <a:ext cx="20574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Navigate to my profile after logging in successfully.</a:t>
            </a:r>
          </a:p>
          <a:p>
            <a:pPr marL="228600" indent="-228600">
              <a:buAutoNum type="arabicPeriod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Upload Profile Photo</a:t>
            </a:r>
          </a:p>
          <a:p>
            <a:pPr marL="228600" indent="-228600">
              <a:buAutoNum type="arabicPeriod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Input fields 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User name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Full name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Age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Job title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Address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Bio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Skills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Work experience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Areas of interest</a:t>
            </a:r>
          </a:p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4.    Button - Save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903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29749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Wireframe – My Profile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92B141-99C8-FB1D-7F46-0874E9283074}"/>
              </a:ext>
            </a:extLst>
          </p:cNvPr>
          <p:cNvSpPr txBox="1"/>
          <p:nvPr/>
        </p:nvSpPr>
        <p:spPr>
          <a:xfrm>
            <a:off x="152400" y="742951"/>
            <a:ext cx="2133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Navigate to my profile by clicking on it.</a:t>
            </a:r>
          </a:p>
          <a:p>
            <a:pPr marL="228600" indent="-228600">
              <a:buAutoNum type="arabicPeriod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Edit – Click on edit to edit the required fields</a:t>
            </a:r>
          </a:p>
          <a:p>
            <a:pPr marL="228600" indent="-228600">
              <a:buAutoNum type="arabicPeriod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Edit Input fields 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User name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Full name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Age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Job title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Address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Bio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Skills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Work experience</a:t>
            </a:r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Areas of interest</a:t>
            </a:r>
          </a:p>
          <a:p>
            <a:pPr marL="228600" indent="-228600">
              <a:buAutoNum type="arabicPeriod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Button - Save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E5A1DA-070D-866B-80E8-6C9BB326E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459412"/>
            <a:ext cx="6248400" cy="424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284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33559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Wire Frame – Home Page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9B884F-3EB4-02DE-7AB0-DB45F38DF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1" y="459412"/>
            <a:ext cx="6248400" cy="42459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93A461-9F95-C80C-667A-7F8D422515D4}"/>
              </a:ext>
            </a:extLst>
          </p:cNvPr>
          <p:cNvSpPr txBox="1"/>
          <p:nvPr/>
        </p:nvSpPr>
        <p:spPr>
          <a:xfrm>
            <a:off x="152400" y="666750"/>
            <a:ext cx="213360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Home - Default landing page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My Courses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Search for the course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Click on the course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Continue learning</a:t>
            </a:r>
          </a:p>
        </p:txBody>
      </p:sp>
    </p:spTree>
    <p:extLst>
      <p:ext uri="{BB962C8B-B14F-4D97-AF65-F5344CB8AC3E}">
        <p14:creationId xmlns:p14="http://schemas.microsoft.com/office/powerpoint/2010/main" val="4057285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35083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Wire Frame - Dashboard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8CFC05-923F-50FE-3E16-A659CC9E7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1" y="459412"/>
            <a:ext cx="6248400" cy="42459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6CF97D-AF5A-938B-27E5-D2EE6BD3C1C7}"/>
              </a:ext>
            </a:extLst>
          </p:cNvPr>
          <p:cNvSpPr txBox="1"/>
          <p:nvPr/>
        </p:nvSpPr>
        <p:spPr>
          <a:xfrm>
            <a:off x="152400" y="590550"/>
            <a:ext cx="213360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Dashboard - Click and navigate to the dashboard page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View Analytics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View overview of courses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Course Recommendations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6932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29749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Wire Frame - Courses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4A3D9A-8DAA-9010-CCCC-2E34A110C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459413"/>
            <a:ext cx="6324601" cy="42459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186D79-6160-35BD-6F39-A30BDABF5443}"/>
              </a:ext>
            </a:extLst>
          </p:cNvPr>
          <p:cNvSpPr txBox="1"/>
          <p:nvPr/>
        </p:nvSpPr>
        <p:spPr>
          <a:xfrm>
            <a:off x="152400" y="666750"/>
            <a:ext cx="2133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Courses - Click and navigate to the courses page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Search Courses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Select courses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Watch the course overview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Request manager for course approval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8408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47275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Wire Frame – Approved Courses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4D0AFE-CD4B-1D02-F9BE-78478E83DE33}"/>
              </a:ext>
            </a:extLst>
          </p:cNvPr>
          <p:cNvSpPr txBox="1"/>
          <p:nvPr/>
        </p:nvSpPr>
        <p:spPr>
          <a:xfrm>
            <a:off x="152400" y="590550"/>
            <a:ext cx="2209800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Approved Courses - Click and navigate to the approved courses page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Search Course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Select course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Start the course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Pay for the approved course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Request Finance team for refund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E76655-0799-19E8-2EB0-9586E0A5B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452469"/>
            <a:ext cx="6324600" cy="425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035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43465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Wire Frame - Reimbursements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B277FD-5A8C-8AC8-6DAA-D470E1DC7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427543"/>
            <a:ext cx="6248400" cy="42778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D72EC5-F00F-225D-9951-0D1EB71288CB}"/>
              </a:ext>
            </a:extLst>
          </p:cNvPr>
          <p:cNvSpPr txBox="1"/>
          <p:nvPr/>
        </p:nvSpPr>
        <p:spPr>
          <a:xfrm>
            <a:off x="152400" y="666750"/>
            <a:ext cx="21336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Reimbursements - Click and navigate to the Reimbursements page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View the refund raises course and its status.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View the history of the refund raised courses and with their status.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292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93F72BC-B959-4962-6ED6-4CCF6BB5752A}"/>
              </a:ext>
            </a:extLst>
          </p:cNvPr>
          <p:cNvSpPr txBox="1"/>
          <p:nvPr/>
        </p:nvSpPr>
        <p:spPr>
          <a:xfrm>
            <a:off x="274679" y="284467"/>
            <a:ext cx="3396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Poppins" panose="00000500000000000000" pitchFamily="2" charset="0"/>
                <a:cs typeface="Poppins" panose="00000500000000000000" pitchFamily="2" charset="0"/>
              </a:rPr>
              <a:t>PROBLEM STATEMENT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D86965A-EA7E-2457-3260-F24A03DC5B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680" y="-1638777"/>
            <a:ext cx="10189096" cy="3277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415869"/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>
              <a:buFontTx/>
              <a:buAutoNum type="arabicPeriod"/>
            </a:pPr>
            <a:endParaRPr lang="en-US" altLang="en-US" sz="819" dirty="0">
              <a:solidFill>
                <a:srgbClr val="000000"/>
              </a:solidFill>
              <a:latin typeface="Söhne"/>
            </a:endParaRPr>
          </a:p>
          <a:p>
            <a:pPr defTabSz="415869"/>
            <a:endParaRPr lang="en-US" altLang="en-US" sz="819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D4E51B-3D76-EAE5-2095-9750225E2833}"/>
              </a:ext>
            </a:extLst>
          </p:cNvPr>
          <p:cNvSpPr txBox="1"/>
          <p:nvPr/>
        </p:nvSpPr>
        <p:spPr>
          <a:xfrm>
            <a:off x="343991" y="769648"/>
            <a:ext cx="8352051" cy="3747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586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100" b="1" dirty="0">
                <a:latin typeface="Poppins" panose="00000500000000000000" pitchFamily="2" charset="0"/>
                <a:cs typeface="Poppins" panose="00000500000000000000" pitchFamily="2" charset="0"/>
              </a:rPr>
              <a:t>Current Process Inefficiency:</a:t>
            </a:r>
          </a:p>
          <a:p>
            <a:pPr defTabSz="415869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092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55951" indent="-155951" defTabSz="41586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100" dirty="0">
                <a:latin typeface="Poppins" panose="00000500000000000000" pitchFamily="2" charset="0"/>
                <a:cs typeface="Poppins" panose="00000500000000000000" pitchFamily="2" charset="0"/>
              </a:rPr>
              <a:t>The company's current process for requesting, approving, and reimbursing employees for workshops and online courses is inefficient and time-consuming.</a:t>
            </a:r>
          </a:p>
          <a:p>
            <a:pPr defTabSz="415869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55951" indent="-155951" defTabSz="41586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100" dirty="0">
                <a:latin typeface="Poppins" panose="00000500000000000000" pitchFamily="2" charset="0"/>
                <a:cs typeface="Poppins" panose="00000500000000000000" pitchFamily="2" charset="0"/>
              </a:rPr>
              <a:t>This inefficiency discourages employees from pursuing professional development opportunities.</a:t>
            </a:r>
          </a:p>
          <a:p>
            <a:pPr lvl="1" defTabSz="415869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092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defTabSz="41586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100" b="1" dirty="0">
                <a:latin typeface="Poppins" panose="00000500000000000000" pitchFamily="2" charset="0"/>
                <a:cs typeface="Poppins" panose="00000500000000000000" pitchFamily="2" charset="0"/>
              </a:rPr>
              <a:t>Lack of Employee Upskilling:</a:t>
            </a:r>
          </a:p>
          <a:p>
            <a:pPr defTabSz="415869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092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55951" indent="-155951" defTabSz="41586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100" dirty="0">
                <a:latin typeface="Poppins" panose="00000500000000000000" pitchFamily="2" charset="0"/>
                <a:cs typeface="Poppins" panose="00000500000000000000" pitchFamily="2" charset="0"/>
              </a:rPr>
              <a:t>Due to the cumbersome process, many employees are discouraged from upskilling themselves through workshops or online courses.</a:t>
            </a:r>
          </a:p>
          <a:p>
            <a:pPr defTabSz="415869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55951" indent="-155951" defTabSz="41586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100" dirty="0">
                <a:latin typeface="Poppins" panose="00000500000000000000" pitchFamily="2" charset="0"/>
                <a:cs typeface="Poppins" panose="00000500000000000000" pitchFamily="2" charset="0"/>
              </a:rPr>
              <a:t>This leads to a lack of up-to-date skills and knowledge within the organization.</a:t>
            </a:r>
          </a:p>
          <a:p>
            <a:pPr defTabSz="415869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100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defTabSz="415869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100" b="1" dirty="0">
                <a:latin typeface="Poppins" panose="00000500000000000000" pitchFamily="2" charset="0"/>
                <a:cs typeface="Poppins" panose="00000500000000000000" pitchFamily="2" charset="0"/>
              </a:rPr>
              <a:t>Need for Streamlined System:</a:t>
            </a:r>
          </a:p>
          <a:p>
            <a:pPr defTabSz="415869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 defTabSz="41586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100" dirty="0">
                <a:latin typeface="Poppins" panose="00000500000000000000" pitchFamily="2" charset="0"/>
                <a:cs typeface="Poppins" panose="00000500000000000000" pitchFamily="2" charset="0"/>
              </a:rPr>
              <a:t>The company requires a streamlined and user-friendly system to manage its L&amp;D programs and facilitate employee development.</a:t>
            </a:r>
          </a:p>
          <a:p>
            <a:pPr marL="171450" indent="-171450" defTabSz="41586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 defTabSz="415869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100" dirty="0">
                <a:latin typeface="Poppins" panose="00000500000000000000" pitchFamily="2" charset="0"/>
                <a:cs typeface="Poppins" panose="00000500000000000000" pitchFamily="2" charset="0"/>
              </a:rPr>
              <a:t>The system should make it easier for employees to request, managers to approve, and the finance team to reimburse for workshops and courses.</a:t>
            </a:r>
          </a:p>
          <a:p>
            <a:endParaRPr lang="en-IN" sz="819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51847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Wire Frame – Assignments submission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0EED86-7E01-1450-AA90-EEDD5E0BF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503267"/>
            <a:ext cx="6248400" cy="42020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A7E974-7185-42A8-9A4F-AB9C672B51E0}"/>
              </a:ext>
            </a:extLst>
          </p:cNvPr>
          <p:cNvSpPr txBox="1"/>
          <p:nvPr/>
        </p:nvSpPr>
        <p:spPr>
          <a:xfrm>
            <a:off x="152400" y="590550"/>
            <a:ext cx="220980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Assignments Submission - Click and navigate to the assignments page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View the course ID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Click on the upload icon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Submit assignment for the necessary course ID</a:t>
            </a:r>
          </a:p>
          <a:p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40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29749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Prototype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B7DD9A-1B59-A4CF-0A76-081A816414A4}"/>
              </a:ext>
            </a:extLst>
          </p:cNvPr>
          <p:cNvSpPr txBox="1"/>
          <p:nvPr/>
        </p:nvSpPr>
        <p:spPr>
          <a:xfrm>
            <a:off x="457200" y="1352550"/>
            <a:ext cx="800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https://www.figma.com/proto/OUmJu8aspsmfcuxaAI9Ck3/Assignment-ICPM---FUXI-401?type=design&amp;node-id=10-22&amp;scaling=contain&amp;page-id=0%3A1&amp;starting-point-node-id=10%3A22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119E15-C34E-45C4-B493-FC301FF35845}"/>
              </a:ext>
            </a:extLst>
          </p:cNvPr>
          <p:cNvSpPr txBox="1"/>
          <p:nvPr/>
        </p:nvSpPr>
        <p:spPr>
          <a:xfrm>
            <a:off x="457200" y="819150"/>
            <a:ext cx="1371600" cy="382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Link:</a:t>
            </a:r>
          </a:p>
        </p:txBody>
      </p:sp>
    </p:spTree>
    <p:extLst>
      <p:ext uri="{BB962C8B-B14F-4D97-AF65-F5344CB8AC3E}">
        <p14:creationId xmlns:p14="http://schemas.microsoft.com/office/powerpoint/2010/main" val="3743741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6051" y="900049"/>
            <a:ext cx="1428649" cy="1800098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85F9852D-5488-777F-E59D-1DBE48471A00}"/>
              </a:ext>
            </a:extLst>
          </p:cNvPr>
          <p:cNvSpPr txBox="1"/>
          <p:nvPr/>
        </p:nvSpPr>
        <p:spPr>
          <a:xfrm>
            <a:off x="228642" y="2870423"/>
            <a:ext cx="1428648" cy="260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>
                <a:latin typeface="Poppins" panose="00000500000000000000" pitchFamily="2" charset="0"/>
                <a:cs typeface="Poppins" panose="00000500000000000000" pitchFamily="2" charset="0"/>
              </a:rPr>
              <a:t>Gayatri Varma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CC3E3D2-BEF9-7E10-0896-E1E5C71890A7}"/>
              </a:ext>
            </a:extLst>
          </p:cNvPr>
          <p:cNvSpPr txBox="1"/>
          <p:nvPr/>
        </p:nvSpPr>
        <p:spPr>
          <a:xfrm>
            <a:off x="243300" y="3173052"/>
            <a:ext cx="899700" cy="428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>
                <a:latin typeface="Poppins" panose="00000500000000000000" pitchFamily="2" charset="0"/>
                <a:cs typeface="Poppins" panose="00000500000000000000" pitchFamily="2" charset="0"/>
              </a:rPr>
              <a:t>Age</a:t>
            </a:r>
          </a:p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35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A843910-BAA9-ABEC-F47E-C8B43C5A9150}"/>
              </a:ext>
            </a:extLst>
          </p:cNvPr>
          <p:cNvSpPr txBox="1"/>
          <p:nvPr/>
        </p:nvSpPr>
        <p:spPr>
          <a:xfrm>
            <a:off x="814921" y="3173051"/>
            <a:ext cx="787678" cy="428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>
                <a:latin typeface="Poppins" panose="00000500000000000000" pitchFamily="2" charset="0"/>
                <a:cs typeface="Poppins" panose="00000500000000000000" pitchFamily="2" charset="0"/>
              </a:rPr>
              <a:t>Gender</a:t>
            </a:r>
          </a:p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Female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EA053ED-5666-794C-A75F-F23A42DF99BC}"/>
              </a:ext>
            </a:extLst>
          </p:cNvPr>
          <p:cNvSpPr txBox="1"/>
          <p:nvPr/>
        </p:nvSpPr>
        <p:spPr>
          <a:xfrm>
            <a:off x="228642" y="3632630"/>
            <a:ext cx="899700" cy="428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>
                <a:latin typeface="Poppins" panose="00000500000000000000" pitchFamily="2" charset="0"/>
                <a:cs typeface="Poppins" panose="00000500000000000000" pitchFamily="2" charset="0"/>
              </a:rPr>
              <a:t>Status</a:t>
            </a:r>
          </a:p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Married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C1858E3-93A9-F009-0D25-CC103699CA95}"/>
              </a:ext>
            </a:extLst>
          </p:cNvPr>
          <p:cNvSpPr txBox="1"/>
          <p:nvPr/>
        </p:nvSpPr>
        <p:spPr>
          <a:xfrm>
            <a:off x="243300" y="371415"/>
            <a:ext cx="2347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Poppins" panose="00000500000000000000" pitchFamily="2" charset="0"/>
                <a:cs typeface="Poppins" panose="00000500000000000000" pitchFamily="2" charset="0"/>
              </a:rPr>
              <a:t>USER PERSONA 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79BD809-3D9F-2A83-F444-472A8C51615E}"/>
              </a:ext>
            </a:extLst>
          </p:cNvPr>
          <p:cNvSpPr txBox="1"/>
          <p:nvPr/>
        </p:nvSpPr>
        <p:spPr>
          <a:xfrm>
            <a:off x="2046606" y="869213"/>
            <a:ext cx="1153794" cy="260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92" b="1" dirty="0">
                <a:latin typeface="Poppins" panose="00000500000000000000" pitchFamily="2" charset="0"/>
                <a:cs typeface="Poppins" panose="00000500000000000000" pitchFamily="2" charset="0"/>
              </a:rPr>
              <a:t>Background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E4C0FE1-E2E9-65C0-F1C7-767DE516348C}"/>
              </a:ext>
            </a:extLst>
          </p:cNvPr>
          <p:cNvSpPr txBox="1"/>
          <p:nvPr/>
        </p:nvSpPr>
        <p:spPr>
          <a:xfrm>
            <a:off x="2099960" y="1150862"/>
            <a:ext cx="6561426" cy="596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5951" indent="-155951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Gayatri Varma is a 45-year-old Sales Manager with 15 years of experience.</a:t>
            </a:r>
          </a:p>
          <a:p>
            <a:pPr marL="155951" indent="-155951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She has a successful track record in sales and consistently achieves her targets.</a:t>
            </a:r>
          </a:p>
          <a:p>
            <a:pPr marL="155951" indent="-155951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Varma is well-respected by her team and aims to enhance her leadership skills.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5EE5478-01B3-DC52-55F5-6FEBBFE07A46}"/>
              </a:ext>
            </a:extLst>
          </p:cNvPr>
          <p:cNvSpPr txBox="1"/>
          <p:nvPr/>
        </p:nvSpPr>
        <p:spPr>
          <a:xfrm>
            <a:off x="2046606" y="1696772"/>
            <a:ext cx="1428649" cy="260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92" b="1" dirty="0">
                <a:latin typeface="Poppins" panose="00000500000000000000" pitchFamily="2" charset="0"/>
                <a:cs typeface="Poppins" panose="00000500000000000000" pitchFamily="2" charset="0"/>
              </a:rPr>
              <a:t>Pain points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986424C-3C8E-2831-47C5-7EC13CC19549}"/>
              </a:ext>
            </a:extLst>
          </p:cNvPr>
          <p:cNvSpPr txBox="1"/>
          <p:nvPr/>
        </p:nvSpPr>
        <p:spPr>
          <a:xfrm>
            <a:off x="2099960" y="1947945"/>
            <a:ext cx="6561426" cy="1100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9959" indent="-129959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Limited Managerial Support.</a:t>
            </a:r>
          </a:p>
          <a:p>
            <a:pPr marL="129959" indent="-129959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Struggle to find learning and development programs within her company.</a:t>
            </a:r>
          </a:p>
          <a:p>
            <a:pPr marL="129959" indent="-129959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Lack of opportunities to connect with experienced industry leaders.</a:t>
            </a:r>
          </a:p>
          <a:p>
            <a:pPr marL="129959" indent="-129959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Limited financial resources can limit her options for attending workshops, courses.</a:t>
            </a:r>
          </a:p>
          <a:p>
            <a:pPr marL="129959" indent="-129959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Balancing her regular job responsibilities and participating in programs can be a challenge.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F008E9B-FE8A-8C15-EB68-867CE9919931}"/>
              </a:ext>
            </a:extLst>
          </p:cNvPr>
          <p:cNvSpPr txBox="1"/>
          <p:nvPr/>
        </p:nvSpPr>
        <p:spPr>
          <a:xfrm>
            <a:off x="226234" y="4061081"/>
            <a:ext cx="982526" cy="428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dirty="0">
                <a:latin typeface="Poppins" panose="00000500000000000000" pitchFamily="2" charset="0"/>
                <a:cs typeface="Poppins" panose="00000500000000000000" pitchFamily="2" charset="0"/>
              </a:rPr>
              <a:t>Location</a:t>
            </a:r>
          </a:p>
          <a:p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Hyderabad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591278B-FA99-A60F-20ED-3B72FC2C405C}"/>
              </a:ext>
            </a:extLst>
          </p:cNvPr>
          <p:cNvSpPr txBox="1"/>
          <p:nvPr/>
        </p:nvSpPr>
        <p:spPr>
          <a:xfrm>
            <a:off x="2088408" y="2995544"/>
            <a:ext cx="1111992" cy="260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92" b="1" dirty="0">
                <a:latin typeface="Poppins" panose="00000500000000000000" pitchFamily="2" charset="0"/>
                <a:cs typeface="Poppins" panose="00000500000000000000" pitchFamily="2" charset="0"/>
              </a:rPr>
              <a:t>Motivations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2616637-23EB-9A7C-321C-AAFA42F4A155}"/>
              </a:ext>
            </a:extLst>
          </p:cNvPr>
          <p:cNvSpPr txBox="1"/>
          <p:nvPr/>
        </p:nvSpPr>
        <p:spPr>
          <a:xfrm>
            <a:off x="2099960" y="3248946"/>
            <a:ext cx="6561426" cy="722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5951" indent="-155951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Career Advancement</a:t>
            </a:r>
          </a:p>
          <a:p>
            <a:pPr marL="155951" indent="-155951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Continuous professional improvement and growth</a:t>
            </a:r>
          </a:p>
          <a:p>
            <a:pPr marL="155951" indent="-155951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L&amp;D programs enable her to develop crucial leadership skills</a:t>
            </a:r>
          </a:p>
          <a:p>
            <a:endParaRPr lang="en-IN" sz="819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3237D5B-7F62-4930-6693-27E3E1542979}"/>
              </a:ext>
            </a:extLst>
          </p:cNvPr>
          <p:cNvSpPr txBox="1"/>
          <p:nvPr/>
        </p:nvSpPr>
        <p:spPr>
          <a:xfrm>
            <a:off x="2088408" y="3803637"/>
            <a:ext cx="1950192" cy="260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92" b="1" dirty="0">
                <a:latin typeface="Poppins" panose="00000500000000000000" pitchFamily="2" charset="0"/>
                <a:cs typeface="Poppins" panose="00000500000000000000" pitchFamily="2" charset="0"/>
              </a:rPr>
              <a:t>Goals and Aspirations: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B27578-CBA1-A53A-4F07-8995F1668870}"/>
              </a:ext>
            </a:extLst>
          </p:cNvPr>
          <p:cNvSpPr txBox="1"/>
          <p:nvPr/>
        </p:nvSpPr>
        <p:spPr>
          <a:xfrm>
            <a:off x="2099960" y="4042356"/>
            <a:ext cx="5661959" cy="726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5951" indent="-155951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Develop Leadership Skills</a:t>
            </a:r>
          </a:p>
          <a:p>
            <a:pPr marL="155951" indent="-155951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Adapt to the Changing Sales Landscape</a:t>
            </a:r>
          </a:p>
          <a:p>
            <a:pPr marL="155951" indent="-155951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Opportunities to network and learn from experienced leaders in the industry</a:t>
            </a:r>
            <a:endParaRPr lang="en-IN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IN" sz="81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19400" y="50315"/>
            <a:ext cx="2935860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195" dirty="0">
                <a:solidFill>
                  <a:srgbClr val="37552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                </a:t>
            </a:r>
            <a:r>
              <a:rPr sz="2000" spc="-195" dirty="0">
                <a:solidFill>
                  <a:srgbClr val="37552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Emp</a:t>
            </a:r>
            <a:r>
              <a:rPr sz="2000" spc="-175" dirty="0">
                <a:solidFill>
                  <a:srgbClr val="37552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</a:t>
            </a:r>
            <a:r>
              <a:rPr sz="2000" spc="-150" dirty="0">
                <a:solidFill>
                  <a:srgbClr val="37552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thy</a:t>
            </a:r>
            <a:r>
              <a:rPr sz="2000" spc="-110" dirty="0">
                <a:solidFill>
                  <a:srgbClr val="37552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sz="2000" spc="-130" dirty="0">
                <a:solidFill>
                  <a:srgbClr val="37552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Map</a:t>
            </a:r>
            <a:endParaRPr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849441" y="133350"/>
            <a:ext cx="11588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latin typeface="Poppins" panose="00000500000000000000" pitchFamily="2" charset="0"/>
                <a:cs typeface="Poppins" panose="00000500000000000000" pitchFamily="2" charset="0"/>
              </a:rPr>
              <a:t>THINKS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29401" y="2780050"/>
            <a:ext cx="403923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DOES</a:t>
            </a:r>
            <a:endParaRPr lang="en-IN" sz="2000" b="1" spc="-5" dirty="0">
              <a:solidFill>
                <a:srgbClr val="FFFFFF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059546" y="2780049"/>
            <a:ext cx="10064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FEELS</a:t>
            </a:r>
            <a:endParaRPr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9401" y="0"/>
            <a:ext cx="3486785" cy="761747"/>
          </a:xfrm>
          <a:prstGeom prst="rect">
            <a:avLst/>
          </a:prstGeom>
        </p:spPr>
        <p:txBody>
          <a:bodyPr vert="horz" wrap="square" lIns="0" tIns="177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0"/>
              </a:spcBef>
            </a:pPr>
            <a:r>
              <a:rPr sz="2000" b="1" spc="-5" dirty="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SPEAKS</a:t>
            </a:r>
            <a:endParaRPr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59715">
              <a:lnSpc>
                <a:spcPct val="100000"/>
              </a:lnSpc>
              <a:spcBef>
                <a:spcPts val="650"/>
              </a:spcBef>
              <a:buClr>
                <a:srgbClr val="000000"/>
              </a:buClr>
              <a:tabLst>
                <a:tab pos="447675" algn="l"/>
              </a:tabLst>
            </a:pPr>
            <a:endParaRPr sz="1200" dirty="0">
              <a:latin typeface="Arial MT"/>
              <a:cs typeface="Arial M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778527-2FBE-BFC9-CDEA-D59322D62B77}"/>
              </a:ext>
            </a:extLst>
          </p:cNvPr>
          <p:cNvSpPr txBox="1"/>
          <p:nvPr/>
        </p:nvSpPr>
        <p:spPr>
          <a:xfrm>
            <a:off x="228600" y="666750"/>
            <a:ext cx="3733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want to continuously improve her skills and knowledge.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aspire to become an exceptional leader.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Learning new things gives her a sense of personal fulfilment.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believes in the success and growth of her sales team.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Advancing in her career is important to her.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2F35CC-1A6E-17F6-8FC8-8D8688E795F8}"/>
              </a:ext>
            </a:extLst>
          </p:cNvPr>
          <p:cNvSpPr txBox="1"/>
          <p:nvPr/>
        </p:nvSpPr>
        <p:spPr>
          <a:xfrm>
            <a:off x="5058792" y="666750"/>
            <a:ext cx="3979116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To </a:t>
            </a: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participate in </a:t>
            </a: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workshops </a:t>
            </a: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will help her enhance the leadership skills.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To </a:t>
            </a: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incorporate the enhanced skills that has been learnt into the work.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I</a:t>
            </a: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nvesting the time in L&amp;D programs will have a tangible impact.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B</a:t>
            </a: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alancing workload and </a:t>
            </a:r>
            <a:r>
              <a:rPr lang="en-IN" sz="1100" dirty="0">
                <a:latin typeface="Poppins" panose="00000500000000000000" pitchFamily="2" charset="0"/>
                <a:cs typeface="Poppins" panose="00000500000000000000" pitchFamily="2" charset="0"/>
              </a:rPr>
              <a:t>L&amp;D will be challenging.</a:t>
            </a:r>
            <a:endParaRPr lang="en-IN" sz="1100" b="0" i="0" dirty="0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endParaRPr lang="en-IN" sz="1100" b="0" i="0" dirty="0">
              <a:solidFill>
                <a:srgbClr val="37415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53BE38-000F-DF91-CA5D-2DF69DEE3354}"/>
              </a:ext>
            </a:extLst>
          </p:cNvPr>
          <p:cNvSpPr txBox="1"/>
          <p:nvPr/>
        </p:nvSpPr>
        <p:spPr>
          <a:xfrm>
            <a:off x="304800" y="3368754"/>
            <a:ext cx="3863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Actively seeks information about available L&amp;D programs within the company.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Prioritizes her time to participate in relevant workshops, courses, or conferences.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Engages in networking events.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Seeks feedback and guidance from mentors.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A52220-3A11-08E2-A1C8-8748A9FB6768}"/>
              </a:ext>
            </a:extLst>
          </p:cNvPr>
          <p:cNvSpPr txBox="1"/>
          <p:nvPr/>
        </p:nvSpPr>
        <p:spPr>
          <a:xfrm>
            <a:off x="4800600" y="3368754"/>
            <a:ext cx="4207716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Motivated and excited when she discovers relevant and impactful learning opportunities.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Overwhelmed when balancing her workload and participation in L&amp;D programs.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Valued and empowered when her manager supports and encourages her professional development.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1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Satisfied when she can apply the skills learned in the programs to her role effectively.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User-Centered Design Canvas">
            <a:extLst>
              <a:ext uri="{FF2B5EF4-FFF2-40B4-BE49-F238E27FC236}">
                <a16:creationId xmlns:a16="http://schemas.microsoft.com/office/drawing/2014/main" id="{08DC4720-DA05-A4CF-5D39-185AE94DF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10" y="412776"/>
            <a:ext cx="9154910" cy="5426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object 4">
            <a:extLst>
              <a:ext uri="{FF2B5EF4-FFF2-40B4-BE49-F238E27FC236}">
                <a16:creationId xmlns:a16="http://schemas.microsoft.com/office/drawing/2014/main" id="{CD0827D5-8107-1CFD-FC0A-0F850009B3B5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483944" y="4836378"/>
            <a:ext cx="1568017" cy="31341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547DC86-A0C1-29A5-41A4-9F1E3ECCA119}"/>
              </a:ext>
            </a:extLst>
          </p:cNvPr>
          <p:cNvSpPr txBox="1"/>
          <p:nvPr/>
        </p:nvSpPr>
        <p:spPr>
          <a:xfrm>
            <a:off x="136056" y="40495"/>
            <a:ext cx="2911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Poppins" panose="00000500000000000000" pitchFamily="2" charset="0"/>
                <a:cs typeface="Poppins" panose="00000500000000000000" pitchFamily="2" charset="0"/>
              </a:rPr>
              <a:t>UCD CANVAS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FFF271-8483-F34F-33A9-16D1EA6F8716}"/>
              </a:ext>
            </a:extLst>
          </p:cNvPr>
          <p:cNvSpPr txBox="1"/>
          <p:nvPr/>
        </p:nvSpPr>
        <p:spPr>
          <a:xfrm>
            <a:off x="3810000" y="666750"/>
            <a:ext cx="1676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W</a:t>
            </a: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eb platform aims to revolutionize the way mid-sized companies manage their learning and development programs. By providing a user-friendly online hub, empowering employees to upskill and advance their professional capabilities conveniently and efficiently.</a:t>
            </a:r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74F20A-1C11-0D46-91BF-6580BD5F66E4}"/>
              </a:ext>
            </a:extLst>
          </p:cNvPr>
          <p:cNvSpPr txBox="1"/>
          <p:nvPr/>
        </p:nvSpPr>
        <p:spPr>
          <a:xfrm>
            <a:off x="3810000" y="2197194"/>
            <a:ext cx="1676400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Employees: Individuals from various job roles.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Managers and Team Leads.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(HR) Professionals: Track employee participation and progress.</a:t>
            </a:r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(L&amp;D) Team: Responsible for designing, developing, and managing the learning programs.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Finance Team: Approving employee requests, handling reimbursements</a:t>
            </a:r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C12576-6B13-0E16-18CE-E896405E4EB7}"/>
              </a:ext>
            </a:extLst>
          </p:cNvPr>
          <p:cNvSpPr txBox="1"/>
          <p:nvPr/>
        </p:nvSpPr>
        <p:spPr>
          <a:xfrm>
            <a:off x="3800537" y="3975871"/>
            <a:ext cx="1676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A web platform empowers employees within the company to upskill and advance their professional capabilities through a diverse learning programs. With streamlined processes, personalised experiences, and high-quality content, it fosters a culture of continuous learning and development.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2B04CD-12A1-D669-0814-D4FA3D7267CE}"/>
              </a:ext>
            </a:extLst>
          </p:cNvPr>
          <p:cNvSpPr txBox="1"/>
          <p:nvPr/>
        </p:nvSpPr>
        <p:spPr>
          <a:xfrm>
            <a:off x="136056" y="742950"/>
            <a:ext cx="16764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Complex approval methods: The convoluted approval operations for workshop and course requests cause delays and deter the workforce from exploiting professional development opportunities.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Totally inadequate Reimbursement Process: The reimbursement process for authorized requests is inefficient, resulting in delays in refunding employees for their expenses.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Employee Discouragement: The lengthy process discourages employees from advancing their skills.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Outdated expertise and abilities: The organization lacks both knowledge and abilities.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Poor User Experience: The platforms' interfaces for users may be confusing and unintuitive.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Personalization: The platform may lack elements that allow for customization.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Progress Tracking and Evaluation: The platform may be lacking in comprehensive tracking and evaluation mechanisms.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Inconsistent Learning: Due to a heavy workload, users may encounter deviations in their learning experience.</a:t>
            </a:r>
          </a:p>
          <a:p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endParaRPr lang="en-IN" sz="700" b="0" i="0" dirty="0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9BB355-F80C-E919-6912-74AEDF7B0CAF}"/>
              </a:ext>
            </a:extLst>
          </p:cNvPr>
          <p:cNvSpPr txBox="1"/>
          <p:nvPr/>
        </p:nvSpPr>
        <p:spPr>
          <a:xfrm>
            <a:off x="7375561" y="742950"/>
            <a:ext cx="1676400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Simplified Approval Processes: To quicken the overall permitting process, create a streamlined workflow with predefined approval paths and automated alerts.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Efficient Reimbursement Process: Provide an automated system that makes it simple for employees to report their expenditures, while allowing the finance team to quickly verify and handle reimbursements.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Incentives and Recognition: </a:t>
            </a:r>
            <a:r>
              <a:rPr lang="en-IN" sz="700" b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Provide incentives or awards, such as certificates, badges, or prospects for career promotion, to employees who actively engage in upskilling programs.</a:t>
            </a:r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Integration with External Learning Resources: Integration with online course providers or industry-specific platforms.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Personalization: Develop algorithms or recommendation systems.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Progress Tracking and Assessment: Implement robust tracking mechanisms to monitor user progress, completion rates, and learning outcomes.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Remainders: send out reminder emails to maintain consistency</a:t>
            </a:r>
            <a:r>
              <a:rPr lang="en-IN" sz="8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AC62E6-61F5-F3A1-0EDA-21BC30984AA8}"/>
              </a:ext>
            </a:extLst>
          </p:cNvPr>
          <p:cNvSpPr txBox="1"/>
          <p:nvPr/>
        </p:nvSpPr>
        <p:spPr>
          <a:xfrm>
            <a:off x="1981200" y="690609"/>
            <a:ext cx="1720417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L&amp;D Program Management System: A system that makes it easier to successfully manage learning and development initiatives. 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Promote Employee Upskilling: Acknowledge the significance of employee professional growth and upskilling. 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Enhance the ineffective structure of the current process for employee requests, approvals, and reimbursements for workshops and online courses. 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D</a:t>
            </a: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eveloping an interesting and user-friendly platform.</a:t>
            </a:r>
          </a:p>
          <a:p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EBE67E-9D88-9102-60B6-7FE04480B354}"/>
              </a:ext>
            </a:extLst>
          </p:cNvPr>
          <p:cNvSpPr txBox="1"/>
          <p:nvPr/>
        </p:nvSpPr>
        <p:spPr>
          <a:xfrm>
            <a:off x="1981200" y="3126037"/>
            <a:ext cx="1720417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Employees may worry that the new platform would be complicated and challenging to use, necessitating a steep learning curve.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Employees</a:t>
            </a: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 may worry about delays in the approval of their requests for workshops or courses. 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Employees</a:t>
            </a: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 may worry about problems with compensation for authorized seminars or courses. 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Workers may worry about possible platform security breaches or improper management of their personal and financial data.</a:t>
            </a:r>
          </a:p>
          <a:p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75C53A-3C35-2407-F4A4-8FCBEF94B566}"/>
              </a:ext>
            </a:extLst>
          </p:cNvPr>
          <p:cNvSpPr txBox="1"/>
          <p:nvPr/>
        </p:nvSpPr>
        <p:spPr>
          <a:xfrm>
            <a:off x="5562600" y="3126036"/>
            <a:ext cx="1676400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Employees can request workshops or courses via email, ask managers for permission, and finance </a:t>
            </a:r>
            <a:r>
              <a:rPr lang="en-IN" sz="700" dirty="0">
                <a:latin typeface="Poppins" panose="00000500000000000000" pitchFamily="2" charset="0"/>
                <a:cs typeface="Poppins" panose="00000500000000000000" pitchFamily="2" charset="0"/>
              </a:rPr>
              <a:t>team </a:t>
            </a: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to obtain reimbursement. 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External Learning Platforms: Team members can autonomously pursue their professional development by searching on google or other external learning platforms.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700" b="0" i="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Personal Funding: Some professionals may choose to finance for all of their professional development expenses from their pocket, with no request for reimbursement from the employer.</a:t>
            </a:r>
          </a:p>
          <a:p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4331D0-F04A-1258-A79E-DD42AD670CF0}"/>
              </a:ext>
            </a:extLst>
          </p:cNvPr>
          <p:cNvSpPr txBox="1"/>
          <p:nvPr/>
        </p:nvSpPr>
        <p:spPr>
          <a:xfrm>
            <a:off x="5562600" y="742950"/>
            <a:ext cx="172041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Comprehensive Course Catalog: featuring a wide range of high-quality courses and workshops, covering diverse topics and areas of professional development.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Personalization and Recommendation Engine.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Efficient Approval and Reimbursement Process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Robust Progress Tracking and Reporting.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700" dirty="0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Integration with external resources.</a:t>
            </a:r>
          </a:p>
          <a:p>
            <a:endParaRPr lang="en-IN" sz="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3400" y="2190750"/>
            <a:ext cx="2667000" cy="728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>
              <a:lnSpc>
                <a:spcPct val="100000"/>
              </a:lnSpc>
              <a:spcBef>
                <a:spcPts val="100"/>
              </a:spcBef>
            </a:pPr>
            <a:r>
              <a:rPr lang="en-IN" sz="1100" spc="20" dirty="0">
                <a:latin typeface="Poppins" panose="00000500000000000000" pitchFamily="2" charset="0"/>
                <a:cs typeface="Poppins" panose="00000500000000000000" pitchFamily="2" charset="0"/>
              </a:rPr>
              <a:t>Design Model</a:t>
            </a:r>
          </a:p>
          <a:p>
            <a:pPr marR="5080">
              <a:lnSpc>
                <a:spcPct val="100000"/>
              </a:lnSpc>
              <a:spcBef>
                <a:spcPts val="100"/>
              </a:spcBef>
            </a:pPr>
            <a:r>
              <a:rPr lang="en-IN" sz="1100" spc="20" dirty="0">
                <a:latin typeface="Poppins" panose="00000500000000000000" pitchFamily="2" charset="0"/>
                <a:cs typeface="Poppins" panose="00000500000000000000" pitchFamily="2" charset="0"/>
              </a:rPr>
              <a:t>Potential Solutions</a:t>
            </a:r>
          </a:p>
          <a:p>
            <a:pPr marR="5080">
              <a:lnSpc>
                <a:spcPct val="100000"/>
              </a:lnSpc>
              <a:spcBef>
                <a:spcPts val="100"/>
              </a:spcBef>
            </a:pPr>
            <a:r>
              <a:rPr lang="en-IN" sz="1100" spc="20" dirty="0">
                <a:latin typeface="Poppins" panose="00000500000000000000" pitchFamily="2" charset="0"/>
                <a:cs typeface="Poppins" panose="00000500000000000000" pitchFamily="2" charset="0"/>
              </a:rPr>
              <a:t>Card Sorting</a:t>
            </a:r>
          </a:p>
          <a:p>
            <a:pPr marR="5080">
              <a:lnSpc>
                <a:spcPct val="100000"/>
              </a:lnSpc>
              <a:spcBef>
                <a:spcPts val="100"/>
              </a:spcBef>
            </a:pPr>
            <a:r>
              <a:rPr lang="en-IN" sz="1100" spc="20" dirty="0">
                <a:latin typeface="Poppins" panose="00000500000000000000" pitchFamily="2" charset="0"/>
                <a:cs typeface="Poppins" panose="00000500000000000000" pitchFamily="2" charset="0"/>
              </a:rPr>
              <a:t>User Flow</a:t>
            </a:r>
            <a:endParaRPr sz="11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7200" y="823709"/>
            <a:ext cx="3989753" cy="136704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4400" spc="-340" dirty="0">
                <a:solidFill>
                  <a:srgbClr val="70AD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Design Challenge</a:t>
            </a:r>
            <a:endParaRPr sz="4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052" name="Picture 4" descr="What is Web Designing? | Simplilearn">
            <a:extLst>
              <a:ext uri="{FF2B5EF4-FFF2-40B4-BE49-F238E27FC236}">
                <a16:creationId xmlns:a16="http://schemas.microsoft.com/office/drawing/2014/main" id="{F0FBECD3-AEE0-F57E-C120-F2ED13752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0"/>
            <a:ext cx="588449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19081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Design Model 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3EC57D-423C-5D33-5C9E-E56DC9FE2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581024"/>
            <a:ext cx="8153400" cy="420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682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28225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Potential Solutions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2665A6-CDA6-98FA-A3BF-5808B318D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59412"/>
            <a:ext cx="8686800" cy="457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73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3025" y="77256"/>
            <a:ext cx="213677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spc="-200" dirty="0">
                <a:solidFill>
                  <a:srgbClr val="5DBA47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Card Sorting</a:t>
            </a:r>
            <a:endParaRPr sz="2000" spc="-310" dirty="0">
              <a:solidFill>
                <a:srgbClr val="5DBA47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7D619B-B580-9F50-0E12-7B79D984F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514350"/>
            <a:ext cx="8534400" cy="4551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921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5808</TotalTime>
  <Words>1482</Words>
  <Application>Microsoft Office PowerPoint</Application>
  <PresentationFormat>On-screen Show (16:9)</PresentationFormat>
  <Paragraphs>226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Arial MT</vt:lpstr>
      <vt:lpstr>Calibri</vt:lpstr>
      <vt:lpstr>Poppins</vt:lpstr>
      <vt:lpstr>Roboto</vt:lpstr>
      <vt:lpstr>Söhne</vt:lpstr>
      <vt:lpstr>Trebuchet MS</vt:lpstr>
      <vt:lpstr>Wingdings</vt:lpstr>
      <vt:lpstr>Office Theme</vt:lpstr>
      <vt:lpstr>PowerPoint Presentation</vt:lpstr>
      <vt:lpstr>PowerPoint Presentation</vt:lpstr>
      <vt:lpstr>PowerPoint Presentation</vt:lpstr>
      <vt:lpstr>THINKS</vt:lpstr>
      <vt:lpstr>PowerPoint Presentation</vt:lpstr>
      <vt:lpstr>PowerPoint Presentation</vt:lpstr>
      <vt:lpstr>Design Model </vt:lpstr>
      <vt:lpstr>Potential Solutions</vt:lpstr>
      <vt:lpstr>Card Sorting</vt:lpstr>
      <vt:lpstr>User Flow</vt:lpstr>
      <vt:lpstr>PowerPoint Presentation</vt:lpstr>
      <vt:lpstr>Wire frame – Sign in / Register</vt:lpstr>
      <vt:lpstr>Wireframe – My Profile</vt:lpstr>
      <vt:lpstr>Wireframe – My Profile</vt:lpstr>
      <vt:lpstr>Wire Frame – Home Page</vt:lpstr>
      <vt:lpstr>Wire Frame - Dashboard</vt:lpstr>
      <vt:lpstr>Wire Frame - Courses</vt:lpstr>
      <vt:lpstr>Wire Frame – Approved Courses</vt:lpstr>
      <vt:lpstr>Wire Frame - Reimbursements</vt:lpstr>
      <vt:lpstr>Wire Frame – Assignments submission</vt:lpstr>
      <vt:lpstr>Prototype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ICPM_UX_UI Design_Skillathon_CookMyMeal_1.1.pptx</dc:title>
  <cp:lastModifiedBy>Saitarun  Kovelamudi</cp:lastModifiedBy>
  <cp:revision>16</cp:revision>
  <dcterms:created xsi:type="dcterms:W3CDTF">2023-05-21T11:14:17Z</dcterms:created>
  <dcterms:modified xsi:type="dcterms:W3CDTF">2023-06-10T06:02:29Z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